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4" r:id="rId4"/>
    <p:sldId id="275" r:id="rId5"/>
    <p:sldId id="279" r:id="rId6"/>
    <p:sldId id="283" r:id="rId7"/>
    <p:sldId id="280" r:id="rId8"/>
    <p:sldId id="281" r:id="rId9"/>
    <p:sldId id="276" r:id="rId10"/>
    <p:sldId id="277" r:id="rId11"/>
    <p:sldId id="278" r:id="rId12"/>
    <p:sldId id="282" r:id="rId13"/>
    <p:sldId id="27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3758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8D6F9-711E-4976-A180-D7D392E9E48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4676C-6043-41AD-813C-FFED4349F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3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63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1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2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8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6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08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5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End up with around 3 or 4 of these key aims/objectives.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58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7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5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1C50-B1BE-4862-3B6C-2FA1727AC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242C9-AAC1-648A-375D-0D4EFECDF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75531-46AE-9EC2-13DD-76AC777B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51A7E-B560-1778-77F5-E223F1B8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D9606-A56E-E618-5C42-6EEEBABF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64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68F2-65C9-3A0A-3D07-D6081ED4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D29F6-4569-D30E-4D82-85E05CEF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B185-D987-FCC1-2F9F-179BE6EF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3269-1532-96E4-358C-053D0D48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D6E95-C451-FD21-B4CB-340227CB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9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73780-58A0-6D72-BE21-3F508DECB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2384D-AC10-0786-53C2-2FE266FAB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A612D-B10E-7385-D92F-301C2E63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F3FBC-38A2-E8C5-FEAC-6A49D0BE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69CF5-17F4-00DF-002C-3B3A60E1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9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2F04-3357-6B2A-17C0-D3DD3831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BA598-EBA5-5846-8634-E477B6BA0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EA94C-33D6-838A-4B6E-D85A58E8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62423-5450-4DA5-B079-0F44F06F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38DB-AA19-3B1C-823C-2EF2BE65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0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7FCD-0BB2-D35B-A3AE-0F1C250E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36B2-CBCA-470F-552D-1127FDD0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9145-F01A-CE0B-9D6D-4051CF8A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ECDF7-921A-FD86-322C-A18F8B3D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F26D7-B05E-3927-C053-2877B671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889F-1319-676B-E7C6-03D7F49B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69AE-7764-90FE-32B7-0F3E4D4C3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19BA7-46EE-60E4-8B32-A62C8BFDC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4FEDF-0D2E-64FC-1624-30A301AE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4821B-E99A-E1AB-92A9-F7EA2E72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4C39A-C472-02D0-3E18-DCAB08F8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6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0D64-67E1-43F6-23D1-F67B4532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5E722-B2B3-139D-BEA6-22D0EA879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48A27-A9FC-6BE4-4D5A-010AF62DB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6A1A6-90CE-CEB0-F801-1C92A6954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68DBF-B11A-E48A-960B-02287E6A0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0280A-F32F-9D30-D07B-10EAAE66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D29E3F-304C-5F18-2352-3DDC5DC3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BC099-9054-3192-FB58-22CB1EB8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5460-5D51-C6F0-8B55-95116BD7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A440E-D702-AAA8-3C52-56DFBBC4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F3E3E-59D9-D095-C3F6-42CB5C6E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2F533-0596-89CA-426C-6370B62E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9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793BE-B188-97C8-6C27-54DECDDA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92EF6-D520-4891-2EAC-A27DDC5D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740ED-859B-B4F2-FAEB-888707CA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EC94-AFB9-CF18-BB4E-D21864DC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6AD8-2E72-E78A-115A-9DB37D9D5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19A-507E-9F96-95AF-FB73D9A5C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A098F-3A08-17A3-B52E-201BB6A5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998BF-E747-BF0C-81B9-42382465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238B0-66AE-4EE1-6A5A-DEDE9D77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7A92-A0C0-3CA7-DC7B-9D1FE17A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A02B6-DF54-31DF-E1B0-519069504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1788D-9299-241A-9A43-FADC74438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D4EBB-80DD-4145-E140-88F7D9EF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D790D-E792-A4E6-D9B6-C0DCCCCC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87576-D933-B0F1-4B33-5C906CBD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8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2B203-46F0-3673-9AEA-93737A82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80E02-6470-ECCA-AFC4-B485AF8FD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D5E51-5D89-E27E-4B23-37C907724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B1C4B-309C-37CD-23F2-93EDDE41A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47D19-84E3-1353-7026-32800D7BE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775" y="-26431"/>
            <a:ext cx="13240203" cy="6951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5" y="651309"/>
            <a:ext cx="10584872" cy="3518910"/>
          </a:xfrm>
        </p:spPr>
        <p:txBody>
          <a:bodyPr>
            <a:normAutofit/>
          </a:bodyPr>
          <a:lstStyle/>
          <a:p>
            <a:br>
              <a:rPr lang="en-GB" sz="8800" b="1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GB" sz="8800" b="1" dirty="0">
                <a:solidFill>
                  <a:schemeClr val="bg1"/>
                </a:solidFill>
                <a:latin typeface="ITC Avant Garde Pro Bk" panose="020B0502020202020204" pitchFamily="34" charset="0"/>
              </a:rPr>
              <a:t>Manifesto Training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10" y="5456427"/>
            <a:ext cx="5346031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Example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1237498" cy="5027444"/>
          </a:xfrm>
        </p:spPr>
        <p:txBody>
          <a:bodyPr>
            <a:normAutofit fontScale="92500" lnSpcReduction="10000"/>
          </a:bodyPr>
          <a:lstStyle/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Increased and Improved Support Networks </a:t>
            </a:r>
            <a:endParaRPr lang="en-GB" sz="4000" b="0" dirty="0">
              <a:effectLst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Improved access to Student Services and supporting services. 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 directly with the chaplaincy team and Student Services to improve the range of bereavement support available. 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Produce resources that simplify Student Services and accessing each of the areas within Student Services. 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Increased career opportunities for PG students, with clearer support for those wanting to go into further education (PhDs), and post-PhD careers.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Pastoral care roles for PGR students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work with the PG Mental Health Support Officer to implement pastoral care roles for PGR students.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Ensure that wherever this support is implemented, detailed training is provided, quality remains high and PGR wellbeing is not overlooked.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endParaRPr lang="en-GB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 transparency and clearer communication</a:t>
            </a:r>
            <a:endParaRPr lang="en-GB" sz="4000" b="0" dirty="0">
              <a:effectLst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Fairer and more explicit GTA contracts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 closely with the KDA and wider university to ensure those on GTA contracts are not overworked. 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 towards further clarity in GTA contracts, so students know what to expect. 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Push to avoid GTA’s being given unmanageable workloads, especially during exam seasons, when turnaround times are tight. 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endParaRPr lang="en-GB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Consistency and Effective Mixed Approach </a:t>
            </a:r>
            <a:endParaRPr lang="en-GB" sz="4000" b="0" dirty="0">
              <a:effectLst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the process of KPA Constitutional Reform. 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Fight to ensure that a high quality of teaching/content remains as the university likely moves toward more ‘hybrid’ model of learning. 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a range of both online and in-situ events going forward, to ensure the informal catch ups can still remain.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0" indent="0" rtl="0" fontAlgn="base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discussions with the KDA around moving to a flat continuation fee, so Int’l students are not disadvantaged. 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4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Example 2 - Visual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C1B74420-686C-246D-3DD9-4B225FB57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7" y="255686"/>
            <a:ext cx="4572000" cy="6467637"/>
          </a:xfr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C85AE91-968B-E778-E6C3-307CC2D47285}"/>
              </a:ext>
            </a:extLst>
          </p:cNvPr>
          <p:cNvSpPr txBox="1">
            <a:spLocks/>
          </p:cNvSpPr>
          <p:nvPr/>
        </p:nvSpPr>
        <p:spPr>
          <a:xfrm>
            <a:off x="597566" y="1144588"/>
            <a:ext cx="5678908" cy="4778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  <a:latin typeface="Noto Sans Symbols"/>
              </a:rPr>
              <a:t>Think about: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  <a:latin typeface="Noto Sans Symbols"/>
              </a:rPr>
              <a:t> - Theme</a:t>
            </a:r>
          </a:p>
          <a:p>
            <a:pPr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Noto Sans Symbols"/>
              </a:rPr>
              <a:t>Slogan</a:t>
            </a:r>
          </a:p>
          <a:p>
            <a:pPr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Noto Sans Symbols"/>
              </a:rPr>
              <a:t>Something people can remember.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  <a:latin typeface="Noto Sans Symbols"/>
              </a:rPr>
              <a:t>Use clear messages and visuals to capture attention!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400" dirty="0">
              <a:solidFill>
                <a:srgbClr val="000000"/>
              </a:solidFill>
              <a:latin typeface="Noto Sans Symbols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  <a:latin typeface="Noto Sans Symbols"/>
              </a:rPr>
              <a:t>Ensure your full name and position you’re running for is on there.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400" dirty="0">
              <a:solidFill>
                <a:srgbClr val="000000"/>
              </a:solidFill>
              <a:latin typeface="Noto Sans Symbols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  <a:latin typeface="Noto Sans Symbols"/>
              </a:rPr>
              <a:t>Include voting dates!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Noto Sans Symbols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Noto Sans Symbol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59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Checklist for your Manifesto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573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ITC Avant Garde Pro Bk" panose="020B0502020202020204" pitchFamily="34" charset="0"/>
              </a:rPr>
              <a:t>E.g. FREE TEA FOR EVERYONE </a:t>
            </a:r>
          </a:p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  <a:p>
            <a:pPr>
              <a:buFontTx/>
              <a:buChar char="-"/>
            </a:pPr>
            <a:r>
              <a:rPr lang="en-GB" sz="2000" dirty="0">
                <a:latin typeface="ITC Avant Garde Pro Bk" panose="020B0502020202020204" pitchFamily="34" charset="0"/>
              </a:rPr>
              <a:t>Popular? </a:t>
            </a:r>
          </a:p>
          <a:p>
            <a:pPr>
              <a:buFontTx/>
              <a:buChar char="-"/>
            </a:pPr>
            <a:r>
              <a:rPr lang="en-GB" sz="2000" dirty="0">
                <a:latin typeface="ITC Avant Garde Pro Bk" panose="020B0502020202020204" pitchFamily="34" charset="0"/>
              </a:rPr>
              <a:t>Winnable? </a:t>
            </a:r>
          </a:p>
          <a:p>
            <a:pPr>
              <a:buFontTx/>
              <a:buChar char="-"/>
            </a:pPr>
            <a:r>
              <a:rPr lang="en-GB" sz="2000" dirty="0">
                <a:latin typeface="ITC Avant Garde Pro Bk" panose="020B0502020202020204" pitchFamily="34" charset="0"/>
              </a:rPr>
              <a:t>Emotive? </a:t>
            </a:r>
          </a:p>
          <a:p>
            <a:pPr>
              <a:buFontTx/>
              <a:buChar char="-"/>
            </a:pPr>
            <a:r>
              <a:rPr lang="en-GB" sz="2000" dirty="0">
                <a:latin typeface="ITC Avant Garde Pro Bk" panose="020B0502020202020204" pitchFamily="34" charset="0"/>
              </a:rPr>
              <a:t>Timely? </a:t>
            </a:r>
          </a:p>
          <a:p>
            <a:pPr>
              <a:buFontTx/>
              <a:buChar char="-"/>
            </a:pPr>
            <a:r>
              <a:rPr lang="en-GB" sz="2000" dirty="0">
                <a:latin typeface="ITC Avant Garde Pro Bk" panose="020B0502020202020204" pitchFamily="34" charset="0"/>
              </a:rPr>
              <a:t>Clear? </a:t>
            </a:r>
          </a:p>
          <a:p>
            <a:pPr>
              <a:buFontTx/>
              <a:buChar char="-"/>
            </a:pPr>
            <a:endParaRPr lang="en-GB" sz="2000" dirty="0">
              <a:latin typeface="ITC Avant Garde Pro Bk" panose="020B0502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ITC Avant Garde Pro Bk" panose="020B0502020202020204" pitchFamily="34" charset="0"/>
              </a:rPr>
              <a:t>‘More money for students!’ </a:t>
            </a:r>
          </a:p>
          <a:p>
            <a:pPr marL="0" indent="0">
              <a:buNone/>
            </a:pPr>
            <a:r>
              <a:rPr lang="en-GB" sz="2000" b="1" dirty="0">
                <a:latin typeface="ITC Avant Garde Pro Bk" panose="020B0502020202020204" pitchFamily="34" charset="0"/>
              </a:rPr>
              <a:t>“The University to commit to annual bursary payments of £3,000 for the poorest 25% of students” 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4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Final Points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5732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ITC Avant Garde Pro Bk" panose="020B0502020202020204" pitchFamily="34" charset="0"/>
              </a:rPr>
              <a:t>Talk to students and see what they want!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ITC Avant Garde Pro Bk" panose="020B0502020202020204" pitchFamily="34" charset="0"/>
              </a:rPr>
              <a:t>Before campaigning - ensure you are CLEAR on your manifesto goals.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ITC Avant Garde Pro Bk" panose="020B0502020202020204" pitchFamily="34" charset="0"/>
              </a:rPr>
              <a:t>Brief your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ITC Avant Garde Pro Bk" panose="020B0502020202020204" pitchFamily="34" charset="0"/>
              </a:rPr>
              <a:t>Organise your materials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7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775" y="-26431"/>
            <a:ext cx="13240203" cy="6951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5" y="651309"/>
            <a:ext cx="10584872" cy="3518910"/>
          </a:xfrm>
        </p:spPr>
        <p:txBody>
          <a:bodyPr>
            <a:normAutofit/>
          </a:bodyPr>
          <a:lstStyle/>
          <a:p>
            <a:r>
              <a:rPr lang="en-GB" sz="8800" b="1" dirty="0">
                <a:solidFill>
                  <a:schemeClr val="bg1"/>
                </a:solidFill>
                <a:latin typeface="ITC Avant Garde Pro Bk" panose="020B0502020202020204" pitchFamily="34" charset="0"/>
              </a:rPr>
              <a:t>Get writing!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10" y="5456427"/>
            <a:ext cx="5346031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What is a manifesto?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5732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ITC Avant Garde Pro Bk" panose="020B0502020202020204" pitchFamily="34" charset="0"/>
              </a:rPr>
              <a:t>Clear idea of: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Who you are 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Why people should vote for you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What you want to achieve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ITC Avant Garde Pro Bk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ITC Avant Garde Pro Bk" panose="020B0502020202020204" pitchFamily="34" charset="0"/>
              </a:rPr>
              <a:t>Informed decisions of who to vote for.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ITC Avant Garde Pro Bk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ITC Avant Garde Pro Bk" panose="020B0502020202020204" pitchFamily="34" charset="0"/>
              </a:rPr>
              <a:t>Another opportunity to spread your message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ITC Avant Garde Pro Bk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ITC Avant Garde Pro Bk" panose="020B0502020202020204" pitchFamily="34" charset="0"/>
              </a:rPr>
              <a:t>Can be the difference between gaining votes and not.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8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Key Things to Consider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502744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ITC Avant Garde Pro Bk" panose="020B0502020202020204" pitchFamily="34" charset="0"/>
              </a:rPr>
              <a:t>Who are you?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Personality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What characteristics set you apart?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What characteristic you feel it’s important for an officer to have</a:t>
            </a:r>
          </a:p>
          <a:p>
            <a:pPr marL="800100" lvl="1" indent="-342900"/>
            <a:endParaRPr lang="en-GB" dirty="0">
              <a:latin typeface="ITC Avant Garde Pro Bk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ITC Avant Garde Pro Bk" panose="020B0502020202020204" pitchFamily="34" charset="0"/>
              </a:rPr>
              <a:t>Your Experience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Past experience as a student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What have you been involved with? 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Relevant unique skills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ITC Avant Garde Pro Bk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ITC Avant Garde Pro Bk" panose="020B0502020202020204" pitchFamily="34" charset="0"/>
              </a:rPr>
              <a:t>Pledges and promises 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Ideas for improvement 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Big focus point 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What will you do for students? </a:t>
            </a:r>
          </a:p>
          <a:p>
            <a:pPr marL="800100" lvl="1" indent="-342900"/>
            <a:r>
              <a:rPr lang="en-GB" sz="2000" dirty="0">
                <a:latin typeface="ITC Avant Garde Pro Bk" panose="020B0502020202020204" pitchFamily="34" charset="0"/>
              </a:rPr>
              <a:t>What is your ‘Big sell’ if you have one? 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8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Key Questions to Start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410591"/>
          </a:xfrm>
        </p:spPr>
        <p:txBody>
          <a:bodyPr>
            <a:normAutofit/>
          </a:bodyPr>
          <a:lstStyle/>
          <a:p>
            <a:r>
              <a:rPr lang="en-GB" b="1" dirty="0">
                <a:latin typeface="ITC Avant Garde Pro Bk" panose="020B0502020202020204" pitchFamily="34" charset="0"/>
              </a:rPr>
              <a:t>Why are you standing?</a:t>
            </a:r>
          </a:p>
          <a:p>
            <a:endParaRPr lang="en-GB" b="1" dirty="0">
              <a:latin typeface="ITC Avant Garde Pro Bk" panose="020B0502020202020204" pitchFamily="34" charset="0"/>
            </a:endParaRPr>
          </a:p>
          <a:p>
            <a:r>
              <a:rPr lang="en-GB" b="1" dirty="0">
                <a:latin typeface="ITC Avant Garde Pro Bk" panose="020B0502020202020204" pitchFamily="34" charset="0"/>
              </a:rPr>
              <a:t>Who are you representing? </a:t>
            </a:r>
          </a:p>
          <a:p>
            <a:endParaRPr lang="en-GB" b="1" dirty="0">
              <a:latin typeface="ITC Avant Garde Pro Bk" panose="020B0502020202020204" pitchFamily="34" charset="0"/>
            </a:endParaRPr>
          </a:p>
          <a:p>
            <a:r>
              <a:rPr lang="en-GB" b="1" dirty="0">
                <a:latin typeface="ITC Avant Garde Pro Bk" panose="020B0502020202020204" pitchFamily="34" charset="0"/>
              </a:rPr>
              <a:t>Key ideas to make student life better.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5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TOP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410591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latin typeface="ITC Avant Garde Pro Bk" panose="020B0502020202020204" pitchFamily="34" charset="0"/>
              </a:rPr>
              <a:t>Start with what you want to change.</a:t>
            </a:r>
          </a:p>
          <a:p>
            <a:r>
              <a:rPr lang="en-GB" sz="2400" dirty="0">
                <a:latin typeface="ITC Avant Garde Pro Bk" panose="020B0502020202020204" pitchFamily="34" charset="0"/>
              </a:rPr>
              <a:t>Describe the benefits of your ideas.</a:t>
            </a:r>
          </a:p>
          <a:p>
            <a:r>
              <a:rPr lang="en-GB" sz="2400" dirty="0">
                <a:latin typeface="ITC Avant Garde Pro Bk" panose="020B0502020202020204" pitchFamily="34" charset="0"/>
              </a:rPr>
              <a:t>Look at the role description. </a:t>
            </a:r>
          </a:p>
          <a:p>
            <a:r>
              <a:rPr lang="en-GB" sz="2400" dirty="0">
                <a:latin typeface="ITC Avant Garde Pro Bk" panose="020B0502020202020204" pitchFamily="34" charset="0"/>
              </a:rPr>
              <a:t>Talk to students – officers, students, liberation reps, school reps, course reps. </a:t>
            </a:r>
          </a:p>
          <a:p>
            <a:r>
              <a:rPr lang="en-GB" sz="2400" dirty="0">
                <a:latin typeface="ITC Avant Garde Pro Bk" panose="020B0502020202020204" pitchFamily="34" charset="0"/>
              </a:rPr>
              <a:t>Use clear language and grammar/spell check. </a:t>
            </a:r>
          </a:p>
          <a:p>
            <a:r>
              <a:rPr lang="en-GB" sz="2400" dirty="0">
                <a:latin typeface="ITC Avant Garde Pro Bk" panose="020B0502020202020204" pitchFamily="34" charset="0"/>
              </a:rPr>
              <a:t>Be creative.</a:t>
            </a:r>
          </a:p>
          <a:p>
            <a:r>
              <a:rPr lang="en-GB" sz="2400" dirty="0">
                <a:latin typeface="ITC Avant Garde Pro Bk" panose="020B0502020202020204" pitchFamily="34" charset="0"/>
              </a:rPr>
              <a:t>Don’t get carried away. </a:t>
            </a:r>
          </a:p>
          <a:p>
            <a:r>
              <a:rPr lang="en-GB" sz="2400" dirty="0">
                <a:latin typeface="ITC Avant Garde Pro Bk" panose="020B0502020202020204" pitchFamily="34" charset="0"/>
              </a:rPr>
              <a:t>It’s about YOU and your relevant experience – not your opponents. </a:t>
            </a:r>
          </a:p>
          <a:p>
            <a:r>
              <a:rPr lang="en-GB" sz="2400" dirty="0">
                <a:latin typeface="ITC Avant Garde Pro Bk" panose="020B0502020202020204" pitchFamily="34" charset="0"/>
              </a:rPr>
              <a:t>Be realistic.</a:t>
            </a:r>
          </a:p>
          <a:p>
            <a:r>
              <a:rPr lang="en-GB" sz="2400" dirty="0">
                <a:latin typeface="ITC Avant Garde Pro Bk" panose="020B0502020202020204" pitchFamily="34" charset="0"/>
              </a:rPr>
              <a:t>Set goals you’re passionate about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5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TOP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41059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ITC Avant Garde Pro Bk" panose="020B0502020202020204" pitchFamily="34" charset="0"/>
              </a:rPr>
              <a:t>Widely felt vs deeply felt</a:t>
            </a:r>
          </a:p>
          <a:p>
            <a:endParaRPr lang="en-GB" sz="2400" dirty="0">
              <a:latin typeface="ITC Avant Garde Pro Bk" panose="020B0502020202020204" pitchFamily="34" charset="0"/>
            </a:endParaRPr>
          </a:p>
          <a:p>
            <a:r>
              <a:rPr lang="en-GB" sz="2400" dirty="0">
                <a:latin typeface="ITC Avant Garde Pro Bk" panose="020B0502020202020204" pitchFamily="34" charset="0"/>
              </a:rPr>
              <a:t>Focus as an officer – key widespread issues. </a:t>
            </a:r>
          </a:p>
          <a:p>
            <a:endParaRPr lang="en-GB" sz="2400" dirty="0">
              <a:latin typeface="ITC Avant Garde Pro Bk" panose="020B0502020202020204" pitchFamily="34" charset="0"/>
            </a:endParaRPr>
          </a:p>
          <a:p>
            <a:r>
              <a:rPr lang="en-GB" sz="2400" dirty="0">
                <a:latin typeface="ITC Avant Garde Pro Bk" panose="020B0502020202020204" pitchFamily="34" charset="0"/>
              </a:rPr>
              <a:t>Deeply felt – focus on communities here. 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C5C831-7242-D876-B857-77F738CD4175}"/>
              </a:ext>
            </a:extLst>
          </p:cNvPr>
          <p:cNvCxnSpPr/>
          <p:nvPr/>
        </p:nvCxnSpPr>
        <p:spPr>
          <a:xfrm>
            <a:off x="5855368" y="3785937"/>
            <a:ext cx="0" cy="20373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AAF3EB-0CEC-D3D8-637E-596657AAA56B}"/>
              </a:ext>
            </a:extLst>
          </p:cNvPr>
          <p:cNvCxnSpPr/>
          <p:nvPr/>
        </p:nvCxnSpPr>
        <p:spPr>
          <a:xfrm>
            <a:off x="2518611" y="4812632"/>
            <a:ext cx="66414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C2C988-43B3-20C4-807D-856CBCDDA410}"/>
              </a:ext>
            </a:extLst>
          </p:cNvPr>
          <p:cNvSpPr txBox="1"/>
          <p:nvPr/>
        </p:nvSpPr>
        <p:spPr>
          <a:xfrm>
            <a:off x="9466848" y="4627966"/>
            <a:ext cx="14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Widely felt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15729-1807-3A82-C2CE-4A4169C3F510}"/>
              </a:ext>
            </a:extLst>
          </p:cNvPr>
          <p:cNvSpPr txBox="1"/>
          <p:nvPr/>
        </p:nvSpPr>
        <p:spPr>
          <a:xfrm>
            <a:off x="4988090" y="5723850"/>
            <a:ext cx="185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deeply felt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DEBA65-60BB-0224-CB8E-797B25A69AB9}"/>
              </a:ext>
            </a:extLst>
          </p:cNvPr>
          <p:cNvSpPr/>
          <p:nvPr/>
        </p:nvSpPr>
        <p:spPr>
          <a:xfrm>
            <a:off x="8181474" y="4192621"/>
            <a:ext cx="128337" cy="48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51059B-4600-4A38-CCA9-291E6E9F35EF}"/>
              </a:ext>
            </a:extLst>
          </p:cNvPr>
          <p:cNvSpPr/>
          <p:nvPr/>
        </p:nvSpPr>
        <p:spPr>
          <a:xfrm>
            <a:off x="5937583" y="5713412"/>
            <a:ext cx="128337" cy="48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4B3697-881E-8069-EE4C-80B19EBF62A0}"/>
              </a:ext>
            </a:extLst>
          </p:cNvPr>
          <p:cNvSpPr/>
          <p:nvPr/>
        </p:nvSpPr>
        <p:spPr>
          <a:xfrm>
            <a:off x="2518611" y="5610234"/>
            <a:ext cx="128337" cy="48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895DA4-8550-F220-7DCF-857651918123}"/>
              </a:ext>
            </a:extLst>
          </p:cNvPr>
          <p:cNvSpPr txBox="1"/>
          <p:nvPr/>
        </p:nvSpPr>
        <p:spPr>
          <a:xfrm>
            <a:off x="5076322" y="3485512"/>
            <a:ext cx="185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deeply felt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A04A4-3412-2C28-F852-668327C9544A}"/>
              </a:ext>
            </a:extLst>
          </p:cNvPr>
          <p:cNvSpPr txBox="1"/>
          <p:nvPr/>
        </p:nvSpPr>
        <p:spPr>
          <a:xfrm>
            <a:off x="838200" y="4619944"/>
            <a:ext cx="186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widely felt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B1CC20-DB5D-5AEF-2753-C01C73D6E78E}"/>
              </a:ext>
            </a:extLst>
          </p:cNvPr>
          <p:cNvSpPr/>
          <p:nvPr/>
        </p:nvSpPr>
        <p:spPr>
          <a:xfrm>
            <a:off x="7419474" y="4478565"/>
            <a:ext cx="128337" cy="48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71EE08-ACAA-9C88-E44A-1FCB1C99D680}"/>
              </a:ext>
            </a:extLst>
          </p:cNvPr>
          <p:cNvSpPr/>
          <p:nvPr/>
        </p:nvSpPr>
        <p:spPr>
          <a:xfrm>
            <a:off x="8478252" y="5555179"/>
            <a:ext cx="128337" cy="48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162093-7C8D-C7C8-4C8B-4F77E98BECE4}"/>
              </a:ext>
            </a:extLst>
          </p:cNvPr>
          <p:cNvSpPr/>
          <p:nvPr/>
        </p:nvSpPr>
        <p:spPr>
          <a:xfrm>
            <a:off x="3274594" y="4454503"/>
            <a:ext cx="128337" cy="48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A58A53-F421-5ADA-375D-59673CFC495C}"/>
              </a:ext>
            </a:extLst>
          </p:cNvPr>
          <p:cNvSpPr/>
          <p:nvPr/>
        </p:nvSpPr>
        <p:spPr>
          <a:xfrm>
            <a:off x="3858127" y="5081770"/>
            <a:ext cx="128337" cy="48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81F8DD-2A06-5851-DA8B-02D3E10462F4}"/>
              </a:ext>
            </a:extLst>
          </p:cNvPr>
          <p:cNvSpPr/>
          <p:nvPr/>
        </p:nvSpPr>
        <p:spPr>
          <a:xfrm>
            <a:off x="5012153" y="4617741"/>
            <a:ext cx="128337" cy="48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E1AC9D-3811-0114-C3DD-2A7C0BFD7E62}"/>
              </a:ext>
            </a:extLst>
          </p:cNvPr>
          <p:cNvSpPr/>
          <p:nvPr/>
        </p:nvSpPr>
        <p:spPr>
          <a:xfrm>
            <a:off x="6027319" y="5157985"/>
            <a:ext cx="128337" cy="48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6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From Ideas to A Manifesto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41059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ITC Avant Garde Pro Bk" panose="020B0502020202020204" pitchFamily="34" charset="0"/>
              </a:rPr>
              <a:t>After you’ve gathered ideas, it’s time to create. </a:t>
            </a:r>
          </a:p>
          <a:p>
            <a:endParaRPr lang="en-GB" sz="2400" dirty="0">
              <a:latin typeface="ITC Avant Garde Pro Bk" panose="020B0502020202020204" pitchFamily="34" charset="0"/>
            </a:endParaRPr>
          </a:p>
          <a:p>
            <a:r>
              <a:rPr lang="en-GB" sz="2400" dirty="0">
                <a:latin typeface="ITC Avant Garde Pro Bk" panose="020B0502020202020204" pitchFamily="34" charset="0"/>
              </a:rPr>
              <a:t>Sort your ideas into themes/categories. </a:t>
            </a:r>
          </a:p>
          <a:p>
            <a:endParaRPr lang="en-GB" sz="2400" dirty="0">
              <a:latin typeface="ITC Avant Garde Pro Bk" panose="020B0502020202020204" pitchFamily="34" charset="0"/>
            </a:endParaRPr>
          </a:p>
          <a:p>
            <a:r>
              <a:rPr lang="en-GB" sz="2400" dirty="0">
                <a:latin typeface="ITC Avant Garde Pro Bk" panose="020B0502020202020204" pitchFamily="34" charset="0"/>
              </a:rPr>
              <a:t>From this you can create your key objectives. 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8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41059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  <a:latin typeface="ITC Avant Garde Pro Bk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1 </a:t>
            </a:r>
            <a:r>
              <a:rPr lang="en-GB" dirty="0">
                <a:effectLst/>
                <a:latin typeface="ITC Avant Garde Pro Bk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dirty="0">
                <a:solidFill>
                  <a:srgbClr val="00206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student engagement with the Students’ Union</a:t>
            </a:r>
            <a:endParaRPr lang="en-GB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i="1" dirty="0">
                <a:solidFill>
                  <a:srgbClr val="00206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a series of events for international students to socialise and integrate with the Wolverhampton community.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i="1" dirty="0">
                <a:solidFill>
                  <a:srgbClr val="002060"/>
                </a:solidFill>
                <a:latin typeface="ITC Avant Garde Pro Bk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 more daytime events for student parents that don’t interfere with the school run.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i="1" dirty="0">
                <a:solidFill>
                  <a:srgbClr val="00206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bar on City Campus. 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i="1" dirty="0">
                <a:solidFill>
                  <a:srgbClr val="002060"/>
                </a:solidFill>
                <a:latin typeface="ITC Avant Garde Pro Bk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officer presence on social media with a series of Q&amp;A’s, takeovers and celebration of key wins.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5731041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2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Example 1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1237498" cy="4731434"/>
          </a:xfrm>
        </p:spPr>
        <p:txBody>
          <a:bodyPr>
            <a:normAutofit fontScale="62500" lnSpcReduction="20000"/>
          </a:bodyPr>
          <a:lstStyle/>
          <a:p>
            <a:pPr rtl="0"/>
            <a:r>
              <a:rPr lang="en-GB" dirty="0"/>
              <a:t>My name is . I studied Geography for 3 years and have been the Vice President Education at the Students Union for 1 year. I feel my year in this role has left me with an excellent knowledge in what you want from your educational experience at the University. If elected I aim to emphasise that I am here for you and will be there to make sure that your voices and opinions are heard across the University.</a:t>
            </a:r>
          </a:p>
          <a:p>
            <a:pPr marL="0" indent="0" rtl="0">
              <a:buNone/>
            </a:pPr>
            <a:r>
              <a:rPr lang="en-GB" dirty="0"/>
              <a:t>If re-elected I propose to campaign for;</a:t>
            </a:r>
          </a:p>
          <a:p>
            <a:pPr rtl="0"/>
            <a:r>
              <a:rPr lang="en-GB" dirty="0"/>
              <a:t>More regular feedback to be given throughout modules.</a:t>
            </a:r>
          </a:p>
          <a:p>
            <a:pPr rtl="0"/>
            <a:r>
              <a:rPr lang="en-GB" dirty="0"/>
              <a:t>The introduction of free printing credit to be given to all students at the start of the academic year.</a:t>
            </a:r>
          </a:p>
          <a:p>
            <a:pPr rtl="0"/>
            <a:r>
              <a:rPr lang="en-GB" dirty="0"/>
              <a:t>Students to be able to design their own event Weeks and re-introduce a ‘Reading Week’.</a:t>
            </a:r>
          </a:p>
          <a:p>
            <a:pPr rtl="0"/>
            <a:r>
              <a:rPr lang="en-GB" dirty="0"/>
              <a:t>Online submission to be introduced across the University.</a:t>
            </a:r>
          </a:p>
          <a:p>
            <a:pPr rtl="0"/>
            <a:r>
              <a:rPr lang="en-GB" dirty="0"/>
              <a:t>Improving facilities at the Hive, such as the introduction of free parking spaces for students wishing to just drop off library books.</a:t>
            </a:r>
          </a:p>
          <a:p>
            <a:pPr rtl="0"/>
            <a:r>
              <a:rPr lang="en-GB" dirty="0"/>
              <a:t>Through the use of the </a:t>
            </a:r>
            <a:r>
              <a:rPr lang="en-GB" dirty="0" err="1"/>
              <a:t>StAR</a:t>
            </a:r>
            <a:r>
              <a:rPr lang="en-GB" dirty="0"/>
              <a:t> system, make sure students are involved in all major decisions made at the University.</a:t>
            </a:r>
          </a:p>
          <a:p>
            <a:pPr rtl="0"/>
            <a:r>
              <a:rPr lang="en-GB" dirty="0"/>
              <a:t>Carry on attempting to reveal all hidden course costs to ensure students know what they have to pay for.</a:t>
            </a:r>
          </a:p>
          <a:p>
            <a:pPr rtl="0"/>
            <a:r>
              <a:rPr lang="en-GB" dirty="0"/>
              <a:t>I wish to make sure that mature students feel they are fully supported by the Students Union and the University, as they make up 64% of the student population.</a:t>
            </a:r>
          </a:p>
          <a:p>
            <a:pPr rtl="0"/>
            <a:r>
              <a:rPr lang="en-GB" dirty="0"/>
              <a:t>7-10% are international students I aim to ensure they are integrated into University life and encourage them to get involved in sports and societies.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1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1046</Words>
  <Application>Microsoft Office PowerPoint</Application>
  <PresentationFormat>Widescreen</PresentationFormat>
  <Paragraphs>142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ITC Avant Garde Pro Bk</vt:lpstr>
      <vt:lpstr>Noto Sans Symbols</vt:lpstr>
      <vt:lpstr>Office Theme</vt:lpstr>
      <vt:lpstr> Manifesto Training</vt:lpstr>
      <vt:lpstr>What is a manifesto?</vt:lpstr>
      <vt:lpstr>Key Things to Consider</vt:lpstr>
      <vt:lpstr>Key Questions to Start</vt:lpstr>
      <vt:lpstr>TOP TIPS</vt:lpstr>
      <vt:lpstr>TOP TIPS</vt:lpstr>
      <vt:lpstr>From Ideas to A Manifesto </vt:lpstr>
      <vt:lpstr>Layout</vt:lpstr>
      <vt:lpstr>Example 1 </vt:lpstr>
      <vt:lpstr>Example 2</vt:lpstr>
      <vt:lpstr>Example 2 - Visual</vt:lpstr>
      <vt:lpstr>Checklist for your Manifesto Points</vt:lpstr>
      <vt:lpstr>Final Points </vt:lpstr>
      <vt:lpstr>Get writing!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Officer Elections 2023  Candidate Briefing</dc:title>
  <dc:creator>Narbett, Elisia</dc:creator>
  <cp:lastModifiedBy>Narbett, Elisia</cp:lastModifiedBy>
  <cp:revision>9</cp:revision>
  <dcterms:created xsi:type="dcterms:W3CDTF">2023-02-16T13:17:29Z</dcterms:created>
  <dcterms:modified xsi:type="dcterms:W3CDTF">2023-02-22T12:54:36Z</dcterms:modified>
</cp:coreProperties>
</file>