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4" r:id="rId4"/>
    <p:sldId id="275" r:id="rId5"/>
    <p:sldId id="279" r:id="rId6"/>
    <p:sldId id="285" r:id="rId7"/>
    <p:sldId id="280" r:id="rId8"/>
    <p:sldId id="281" r:id="rId9"/>
    <p:sldId id="282" r:id="rId10"/>
    <p:sldId id="273" r:id="rId11"/>
    <p:sldId id="286" r:id="rId12"/>
    <p:sldId id="287" r:id="rId13"/>
    <p:sldId id="288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3758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8D6F9-711E-4976-A180-D7D392E9E48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676C-6043-41AD-813C-FFED4349F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3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32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2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7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2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8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6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3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8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1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76C-6043-41AD-813C-FFED4349F3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1C50-B1BE-4862-3B6C-2FA1727AC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242C9-AAC1-648A-375D-0D4EFECDF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75531-46AE-9EC2-13DD-76AC777B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1A7E-B560-1778-77F5-E223F1B8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D9606-A56E-E618-5C42-6EEEBABF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4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68F2-65C9-3A0A-3D07-D6081ED4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D29F6-4569-D30E-4D82-85E05CEF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B185-D987-FCC1-2F9F-179BE6EF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3269-1532-96E4-358C-053D0D48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D6E95-C451-FD21-B4CB-340227CB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9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73780-58A0-6D72-BE21-3F508DECB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2384D-AC10-0786-53C2-2FE266FAB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612D-B10E-7385-D92F-301C2E63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F3FBC-38A2-E8C5-FEAC-6A49D0BE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69CF5-17F4-00DF-002C-3B3A60E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9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2F04-3357-6B2A-17C0-D3DD3831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A598-EBA5-5846-8634-E477B6BA0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EA94C-33D6-838A-4B6E-D85A58E8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2423-5450-4DA5-B079-0F44F06F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38DB-AA19-3B1C-823C-2EF2BE65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0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7FCD-0BB2-D35B-A3AE-0F1C250E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36B2-CBCA-470F-552D-1127FDD0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9145-F01A-CE0B-9D6D-4051CF8A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ECDF7-921A-FD86-322C-A18F8B3D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F26D7-B05E-3927-C053-2877B671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889F-1319-676B-E7C6-03D7F49B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69AE-7764-90FE-32B7-0F3E4D4C3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19BA7-46EE-60E4-8B32-A62C8BFDC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4FEDF-0D2E-64FC-1624-30A301AE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4821B-E99A-E1AB-92A9-F7EA2E72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4C39A-C472-02D0-3E18-DCAB08F8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6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0D64-67E1-43F6-23D1-F67B4532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5E722-B2B3-139D-BEA6-22D0EA87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48A27-A9FC-6BE4-4D5A-010AF62DB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6A1A6-90CE-CEB0-F801-1C92A6954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68DBF-B11A-E48A-960B-02287E6A0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0280A-F32F-9D30-D07B-10EAAE66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29E3F-304C-5F18-2352-3DDC5DC3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BC099-9054-3192-FB58-22CB1EB8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5460-5D51-C6F0-8B55-95116BD7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A440E-D702-AAA8-3C52-56DFBBC4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F3E3E-59D9-D095-C3F6-42CB5C6E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2F533-0596-89CA-426C-6370B62E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9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793BE-B188-97C8-6C27-54DECDDA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92EF6-D520-4891-2EAC-A27DDC5D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740ED-859B-B4F2-FAEB-888707CA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EC94-AFB9-CF18-BB4E-D21864DC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6AD8-2E72-E78A-115A-9DB37D9D5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19A-507E-9F96-95AF-FB73D9A5C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A098F-3A08-17A3-B52E-201BB6A5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998BF-E747-BF0C-81B9-42382465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238B0-66AE-4EE1-6A5A-DEDE9D77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7A92-A0C0-3CA7-DC7B-9D1FE17A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A02B6-DF54-31DF-E1B0-519069504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1788D-9299-241A-9A43-FADC74438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D4EBB-80DD-4145-E140-88F7D9EF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D790D-E792-A4E6-D9B6-C0DCCCCC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87576-D933-B0F1-4B33-5C906CBD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8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2B203-46F0-3673-9AEA-93737A82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80E02-6470-ECCA-AFC4-B485AF8FD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5E51-5D89-E27E-4B23-37C907724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9B23-05EC-4F9E-8197-47E8AE9C4C0F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B1C4B-309C-37CD-23F2-93EDDE41A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47D19-84E3-1353-7026-32800D7BE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DAB4-04C5-4B87-AFBD-02E2A24D0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wolvesunion.org/vot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vN2S7W8Rx2I" TargetMode="External"/><Relationship Id="rId4" Type="http://schemas.openxmlformats.org/officeDocument/2006/relationships/hyperlink" Target="https://www.youtube.com/watch?v=4yoXEOAxcV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775" y="-26431"/>
            <a:ext cx="13240203" cy="6951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5" y="651309"/>
            <a:ext cx="10584872" cy="3518910"/>
          </a:xfrm>
        </p:spPr>
        <p:txBody>
          <a:bodyPr>
            <a:normAutofit fontScale="90000"/>
          </a:bodyPr>
          <a:lstStyle/>
          <a:p>
            <a:br>
              <a:rPr lang="en-GB" sz="8800" b="1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GB" sz="8800" b="1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Campaign Training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10" y="5456427"/>
            <a:ext cx="5346031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Campaigning – Social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57320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Social media is powerful; be creative and strategic here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Don’t bombard people with information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Vary your approach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Be aware of who you’re targeting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Respect that some people don’t want to be bothered on social media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Play by the rules online as you would offline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7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Stand 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57320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Flashmobs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Videos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Events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Stunts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Freebees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Be out of the ordinary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Be visible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Stand out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  <p:pic>
        <p:nvPicPr>
          <p:cNvPr id="6" name="Picture 5" descr="https://fbcdn-sphotos-a-a.akamaihd.net/hphotos-ak-prn1/164401_545483805481835_965689428_n.jpg">
            <a:extLst>
              <a:ext uri="{FF2B5EF4-FFF2-40B4-BE49-F238E27FC236}">
                <a16:creationId xmlns:a16="http://schemas.microsoft.com/office/drawing/2014/main" id="{39D1ACF7-2B3D-FD22-19BD-49278A515F6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20" y="1540386"/>
            <a:ext cx="6120680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214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Useful Resources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0B0109-D759-9363-69E9-82FF7E92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9" y="1271180"/>
            <a:ext cx="10515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Canva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Video Editor/iMovie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Grammar Checker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820DB0-9A51-1274-FE7E-367805B08338}"/>
              </a:ext>
            </a:extLst>
          </p:cNvPr>
          <p:cNvGrpSpPr/>
          <p:nvPr/>
        </p:nvGrpSpPr>
        <p:grpSpPr>
          <a:xfrm>
            <a:off x="8001000" y="3144780"/>
            <a:ext cx="3352800" cy="1028108"/>
            <a:chOff x="8001000" y="3036221"/>
            <a:chExt cx="3352800" cy="102810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5FA12D-3628-BC70-A95E-D394A091427B}"/>
                </a:ext>
              </a:extLst>
            </p:cNvPr>
            <p:cNvSpPr txBox="1"/>
            <p:nvPr/>
          </p:nvSpPr>
          <p:spPr>
            <a:xfrm>
              <a:off x="8001000" y="3036221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Potential to earn extra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6CAE4E-2249-D436-FD14-BAB7CA2BCA95}"/>
                </a:ext>
              </a:extLst>
            </p:cNvPr>
            <p:cNvSpPr txBox="1"/>
            <p:nvPr/>
          </p:nvSpPr>
          <p:spPr>
            <a:xfrm>
              <a:off x="8013700" y="3294888"/>
              <a:ext cx="3312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£5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14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Reminder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0B0109-D759-9363-69E9-82FF7E92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9" y="1271180"/>
            <a:ext cx="6192253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Stick to your budget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ITC Avant Garde Pro Bk" panose="020B0502020202020204" pitchFamily="34" charset="0"/>
                <a:ea typeface="Calibri" panose="020F0502020204030204" pitchFamily="34" charset="0"/>
              </a:rPr>
              <a:t>Items you use in any videos etc. can be costed by the SU team.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ITC Avant Garde Pro Bk" panose="020B0502020202020204" pitchFamily="34" charset="0"/>
                <a:ea typeface="Calibri" panose="020F0502020204030204" pitchFamily="34" charset="0"/>
              </a:rPr>
              <a:t>Campaigning begins Feb 27</a:t>
            </a:r>
            <a:r>
              <a:rPr lang="en-GB" sz="2400" baseline="30000" dirty="0">
                <a:solidFill>
                  <a:srgbClr val="000000"/>
                </a:solidFill>
                <a:latin typeface="ITC Avant Garde Pro Bk" panose="020B0502020202020204" pitchFamily="34" charset="0"/>
                <a:ea typeface="Calibri" panose="020F0502020204030204" pitchFamily="34" charset="0"/>
              </a:rPr>
              <a:t>th</a:t>
            </a:r>
            <a:endParaRPr lang="en-GB" sz="2400" dirty="0">
              <a:solidFill>
                <a:srgbClr val="000000"/>
              </a:solidFill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8F7DE2-5DF2-AB08-59DF-4CEACDC0B578}"/>
              </a:ext>
            </a:extLst>
          </p:cNvPr>
          <p:cNvGrpSpPr/>
          <p:nvPr/>
        </p:nvGrpSpPr>
        <p:grpSpPr>
          <a:xfrm>
            <a:off x="7082590" y="836252"/>
            <a:ext cx="4006516" cy="1941095"/>
            <a:chOff x="7082590" y="836252"/>
            <a:chExt cx="4006516" cy="1941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E5C97A-9E54-425E-80E8-7DE3E653B0AE}"/>
                </a:ext>
              </a:extLst>
            </p:cNvPr>
            <p:cNvSpPr/>
            <p:nvPr/>
          </p:nvSpPr>
          <p:spPr>
            <a:xfrm>
              <a:off x="7082590" y="836252"/>
              <a:ext cx="4006516" cy="1941095"/>
            </a:xfrm>
            <a:prstGeom prst="rect">
              <a:avLst/>
            </a:prstGeom>
            <a:solidFill>
              <a:srgbClr val="622E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9C365F-3836-3350-F8ED-313874BEECCA}"/>
                </a:ext>
              </a:extLst>
            </p:cNvPr>
            <p:cNvSpPr txBox="1"/>
            <p:nvPr/>
          </p:nvSpPr>
          <p:spPr>
            <a:xfrm>
              <a:off x="7232985" y="974376"/>
              <a:ext cx="37057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>
                  <a:solidFill>
                    <a:schemeClr val="bg1"/>
                  </a:solidFill>
                </a:rPr>
                <a:t>£25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A6EF94-B374-8C36-09FB-8CFB15926264}"/>
                </a:ext>
              </a:extLst>
            </p:cNvPr>
            <p:cNvSpPr txBox="1"/>
            <p:nvPr/>
          </p:nvSpPr>
          <p:spPr>
            <a:xfrm>
              <a:off x="7315200" y="1916488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Per candidate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820DB0-9A51-1274-FE7E-367805B08338}"/>
              </a:ext>
            </a:extLst>
          </p:cNvPr>
          <p:cNvGrpSpPr/>
          <p:nvPr/>
        </p:nvGrpSpPr>
        <p:grpSpPr>
          <a:xfrm>
            <a:off x="8001000" y="2984885"/>
            <a:ext cx="3352800" cy="1285724"/>
            <a:chOff x="8001000" y="2876326"/>
            <a:chExt cx="3352800" cy="12857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DBCD24-A163-B7BD-B95C-C75C06C728F6}"/>
                </a:ext>
              </a:extLst>
            </p:cNvPr>
            <p:cNvSpPr/>
            <p:nvPr/>
          </p:nvSpPr>
          <p:spPr>
            <a:xfrm>
              <a:off x="8369300" y="2876326"/>
              <a:ext cx="2663658" cy="1285724"/>
            </a:xfrm>
            <a:prstGeom prst="rect">
              <a:avLst/>
            </a:prstGeom>
            <a:solidFill>
              <a:srgbClr val="622E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5FA12D-3628-BC70-A95E-D394A091427B}"/>
                </a:ext>
              </a:extLst>
            </p:cNvPr>
            <p:cNvSpPr txBox="1"/>
            <p:nvPr/>
          </p:nvSpPr>
          <p:spPr>
            <a:xfrm>
              <a:off x="8001000" y="3036221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Potential to earn extra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6CAE4E-2249-D436-FD14-BAB7CA2BCA95}"/>
                </a:ext>
              </a:extLst>
            </p:cNvPr>
            <p:cNvSpPr txBox="1"/>
            <p:nvPr/>
          </p:nvSpPr>
          <p:spPr>
            <a:xfrm>
              <a:off x="8013700" y="3294888"/>
              <a:ext cx="3312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£5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C31F532-D5EE-FD4A-0543-BC6A15D1BF8B}"/>
              </a:ext>
            </a:extLst>
          </p:cNvPr>
          <p:cNvSpPr txBox="1"/>
          <p:nvPr/>
        </p:nvSpPr>
        <p:spPr>
          <a:xfrm>
            <a:off x="8024729" y="4497353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If you bring 5 people to Candidate Question Time </a:t>
            </a:r>
          </a:p>
        </p:txBody>
      </p:sp>
    </p:spTree>
    <p:extLst>
      <p:ext uri="{BB962C8B-B14F-4D97-AF65-F5344CB8AC3E}">
        <p14:creationId xmlns:p14="http://schemas.microsoft.com/office/powerpoint/2010/main" val="411187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775" y="-26431"/>
            <a:ext cx="13240203" cy="6951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5" y="651309"/>
            <a:ext cx="10584872" cy="3518910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chemeClr val="bg1"/>
                </a:solidFill>
                <a:latin typeface="ITC Avant Garde Pro Bk" panose="020B0502020202020204" pitchFamily="34" charset="0"/>
              </a:rPr>
              <a:t>Get planning!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10" y="5456427"/>
            <a:ext cx="5346031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What is a campaign?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57320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Your overall strategy to get people to vote for you.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Manifesto 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Campaign Material 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Messaging – where you share this and how.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Social Media 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03F9E-646A-8617-E402-C81DC3D3B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13" y="1018032"/>
            <a:ext cx="3075551" cy="46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Your “Message”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3" y="1340504"/>
            <a:ext cx="10631907" cy="502744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Be clear on what you stand for and the change you want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The key things you want people to take away.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10-15 seconds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Campaign Theme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Consistency is key – want people to recognise you.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b="1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How? </a:t>
            </a:r>
            <a:endParaRPr lang="en-GB" sz="26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Colours </a:t>
            </a:r>
            <a:endParaRPr lang="en-GB" sz="26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Mascot</a:t>
            </a:r>
            <a:endParaRPr lang="en-GB" sz="26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Slogan/Hashtags </a:t>
            </a:r>
            <a:endParaRPr lang="en-GB" sz="26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ITC Avant Garde Pro Bk" panose="020B0502020202020204" pitchFamily="34" charset="0"/>
                <a:ea typeface="Calibri" panose="020F0502020204030204" pitchFamily="34" charset="0"/>
              </a:rPr>
              <a:t>	</a:t>
            </a: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Don’t stress, vote Jess!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ITC Avant Garde Pro Bk" panose="020B0502020202020204" pitchFamily="34" charset="0"/>
                <a:ea typeface="Calibri" panose="020F0502020204030204" pitchFamily="34" charset="0"/>
              </a:rPr>
              <a:t>	</a:t>
            </a: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Don’t be a wally, vote for Hollie!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ITC Avant Garde Pro Bk" panose="020B0502020202020204" pitchFamily="34" charset="0"/>
                <a:ea typeface="Calibri" panose="020F0502020204030204" pitchFamily="34" charset="0"/>
              </a:rPr>
              <a:t>	</a:t>
            </a: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#BackBrooks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5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Campaigning – Posters/Flyers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Posters/Flyers – support your manifesto.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Material should include: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Your name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A photo of you 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The position you’re running for 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Voting dates 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SU website - </a:t>
            </a:r>
            <a:r>
              <a:rPr lang="en-GB" sz="2000" u="sng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  <a:hlinkClick r:id="rId4"/>
              </a:rPr>
              <a:t>wolvesunion.org/vote/</a:t>
            </a:r>
            <a:endParaRPr lang="en-GB" sz="20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DPS can print materials if you want.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5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Campaigning – Posters/Flyers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Know your audience – not everything appeals to everyone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Consistent design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Check you can do what you want BEFORE doing it – get these approved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Don’t rely on posters to get your message out – they’re passive media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Remember people see thousands of messages a day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Don’t use flyers to give a message – use them to reinforce your point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Keep flyers on brand with your other materials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Don’t overload people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0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Campaigning – In Person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3" y="1324462"/>
            <a:ext cx="10631907" cy="441059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ITC Avant Garde Pro Bk" panose="020B0502020202020204" pitchFamily="34" charset="0"/>
                <a:ea typeface="Calibri" panose="020F0502020204030204" pitchFamily="34" charset="0"/>
              </a:rPr>
              <a:t>Make a plan in advance – when is most effective?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u="none" strike="no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Communal Areas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Lecture Shoutouts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Accommodation – communal areas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All Campuses – City, Walsall, Telford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8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Campaigning – In Person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4105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Be polite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Try to avoid the ‘do you have a minute?’ techniques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Have a clear message before you start to speak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Be confident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Give them things to take away to remember you by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Be personable – don’t treat people as a vote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Follow up on conversations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Practice questions people are likely to ask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5731041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2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5E11BE-D60E-2487-7DD7-9A7D00B41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3"/>
          <a:stretch/>
        </p:blipFill>
        <p:spPr>
          <a:xfrm>
            <a:off x="-524102" y="6057446"/>
            <a:ext cx="13240203" cy="800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A0ECF-6346-2C99-CEC3-77C77B7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ITC Avant Garde Pro Bk" panose="020B0502020202020204" pitchFamily="34" charset="0"/>
              </a:rPr>
              <a:t>Campaigning – Social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72D8-99CC-92F2-40B8-6064CA8F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6" y="1144588"/>
            <a:ext cx="10631907" cy="457320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SU Pages – already garnered following.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Campaign Pages – FB/Twitter/Instagram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Videos 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  <a:spcAft>
                <a:spcPts val="800"/>
              </a:spcAft>
            </a:pPr>
            <a:r>
              <a:rPr lang="en-GB" sz="1800" u="sng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  <a:hlinkClick r:id="rId4"/>
              </a:rPr>
              <a:t>Jason - Co-President Sports &amp; Development (Thrift Shop Cover Parody) - YouTube</a:t>
            </a:r>
            <a:endParaRPr lang="en-GB" sz="18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  <a:spcAft>
                <a:spcPts val="800"/>
              </a:spcAft>
            </a:pPr>
            <a:r>
              <a:rPr lang="en-GB" sz="1800" u="sng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  <a:hlinkClick r:id="rId5"/>
              </a:rPr>
              <a:t>Vote Alex Reilly - #1 President Education &amp; Campaigns - YouTube</a:t>
            </a:r>
            <a:endParaRPr lang="en-GB" sz="18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none" strike="noStrike" dirty="0">
                <a:solidFill>
                  <a:srgbClr val="000000"/>
                </a:solidFill>
                <a:effectLst/>
                <a:latin typeface="ITC Avant Garde Pro Bk" panose="020B0502020202020204" pitchFamily="34" charset="0"/>
                <a:ea typeface="Calibri" panose="020F0502020204030204" pitchFamily="34" charset="0"/>
              </a:rPr>
              <a:t>TikTok?</a:t>
            </a:r>
            <a:endParaRPr lang="en-GB" sz="2400" strike="sngStrike" dirty="0">
              <a:solidFill>
                <a:srgbClr val="000000"/>
              </a:solidFill>
              <a:effectLst/>
              <a:latin typeface="ITC Avant Garde Pro Bk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1077EE2-BF9F-DF0A-016D-975A4A9B7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6262426"/>
            <a:ext cx="2440726" cy="46089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6D850C-3EA8-02CA-D052-3995D2ED7880}"/>
              </a:ext>
            </a:extLst>
          </p:cNvPr>
          <p:cNvSpPr txBox="1">
            <a:spLocks/>
          </p:cNvSpPr>
          <p:nvPr/>
        </p:nvSpPr>
        <p:spPr>
          <a:xfrm>
            <a:off x="6336632" y="981978"/>
            <a:ext cx="5498432" cy="457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ITC Avant Garde Pro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4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500</Words>
  <Application>Microsoft Office PowerPoint</Application>
  <PresentationFormat>Widescreen</PresentationFormat>
  <Paragraphs>106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ITC Avant Garde Pro Bk</vt:lpstr>
      <vt:lpstr>Office Theme</vt:lpstr>
      <vt:lpstr> Campaign Training</vt:lpstr>
      <vt:lpstr>What is a campaign?</vt:lpstr>
      <vt:lpstr>Your “Message”</vt:lpstr>
      <vt:lpstr>Campaign Theme</vt:lpstr>
      <vt:lpstr>Campaigning – Posters/Flyers </vt:lpstr>
      <vt:lpstr>Campaigning – Posters/Flyers </vt:lpstr>
      <vt:lpstr>Campaigning – In Person</vt:lpstr>
      <vt:lpstr>Campaigning – In Person</vt:lpstr>
      <vt:lpstr>Campaigning – Social Media</vt:lpstr>
      <vt:lpstr>Campaigning – Social Media</vt:lpstr>
      <vt:lpstr>Stand Out</vt:lpstr>
      <vt:lpstr>Useful Resources</vt:lpstr>
      <vt:lpstr>Reminder</vt:lpstr>
      <vt:lpstr>Get planning!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Officer Elections 2023  Candidate Briefing</dc:title>
  <dc:creator>Narbett, Elisia</dc:creator>
  <cp:lastModifiedBy>Narbett, Elisia</cp:lastModifiedBy>
  <cp:revision>14</cp:revision>
  <dcterms:created xsi:type="dcterms:W3CDTF">2023-02-16T13:17:29Z</dcterms:created>
  <dcterms:modified xsi:type="dcterms:W3CDTF">2023-02-22T12:55:35Z</dcterms:modified>
</cp:coreProperties>
</file>